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5" r:id="rId3"/>
    <p:sldId id="257" r:id="rId4"/>
    <p:sldId id="286" r:id="rId5"/>
    <p:sldId id="275" r:id="rId6"/>
    <p:sldId id="273" r:id="rId7"/>
    <p:sldId id="272" r:id="rId8"/>
    <p:sldId id="278" r:id="rId9"/>
    <p:sldId id="270" r:id="rId10"/>
    <p:sldId id="288" r:id="rId11"/>
    <p:sldId id="274" r:id="rId12"/>
    <p:sldId id="287" r:id="rId13"/>
    <p:sldId id="277" r:id="rId14"/>
    <p:sldId id="271" r:id="rId15"/>
    <p:sldId id="290" r:id="rId16"/>
    <p:sldId id="289" r:id="rId17"/>
    <p:sldId id="276" r:id="rId18"/>
    <p:sldId id="284" r:id="rId19"/>
    <p:sldId id="291" r:id="rId20"/>
    <p:sldId id="292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32" y="4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3102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pPr/>
              <a:t>3/15/19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pPr/>
              <a:t>3/15/19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pPr/>
              <a:t>3/15/19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pPr/>
              <a:t>3/15/19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pPr/>
              <a:t>3/15/19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pPr/>
              <a:t>3/15/19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pPr/>
              <a:t>3/15/19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pPr/>
              <a:t>3/15/19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pPr/>
              <a:t>3/15/19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pPr/>
              <a:t>3/15/19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pPr/>
              <a:t>3/15/19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pPr/>
              <a:t>3/15/19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pPr/>
              <a:t>3/15/19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3/15/19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8992" y="3287481"/>
            <a:ext cx="7264971" cy="1454052"/>
          </a:xfrm>
        </p:spPr>
        <p:txBody>
          <a:bodyPr>
            <a:normAutofit fontScale="92500"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La Clase Mágica (LCM) y la Comunidad</a:t>
            </a:r>
          </a:p>
          <a:p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La Colonia de Eden Gardens, Inc. Foundation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Solana Beach, California (LCEG)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Hom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4891" y="595096"/>
            <a:ext cx="6734745" cy="248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La Clase Mágica y La Comunidad</a:t>
            </a:r>
            <a:endParaRPr lang="en-US" dirty="0"/>
          </a:p>
        </p:txBody>
      </p:sp>
      <p:pic>
        <p:nvPicPr>
          <p:cNvPr id="5" name="Content Placeholder 4" descr="LCM 1on1_Tuto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08213" y="1943100"/>
            <a:ext cx="4572000" cy="3429000"/>
          </a:xfrm>
        </p:spPr>
      </p:pic>
      <p:pic>
        <p:nvPicPr>
          <p:cNvPr id="6" name="Content Placeholder 5" descr="Westview Robotic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008813" y="2371725"/>
            <a:ext cx="4572000" cy="2571750"/>
          </a:xfrm>
        </p:spPr>
      </p:pic>
      <p:sp>
        <p:nvSpPr>
          <p:cNvPr id="7" name="TextBox 6"/>
          <p:cNvSpPr txBox="1"/>
          <p:nvPr/>
        </p:nvSpPr>
        <p:spPr>
          <a:xfrm>
            <a:off x="7241628" y="5360276"/>
            <a:ext cx="443536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Westview High School Robotics Program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33061" y="5486401"/>
            <a:ext cx="451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1on1 Tutoring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</a:rPr>
              <a:t>La Clase Mágica y la Comunidad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b="1" dirty="0" smtClean="0"/>
              <a:t>Current dynamics:</a:t>
            </a:r>
          </a:p>
          <a:p>
            <a:r>
              <a:rPr lang="en-US" sz="2400" dirty="0" smtClean="0"/>
              <a:t>A few years ago, LCEG Board was asked by Olga to become the LCM Community Steward</a:t>
            </a:r>
          </a:p>
          <a:p>
            <a:r>
              <a:rPr lang="en-US" sz="2400" dirty="0" smtClean="0"/>
              <a:t>St. James-St. Leo Catholic Community hosts our program at St. Leo’s Kitchen</a:t>
            </a:r>
          </a:p>
          <a:p>
            <a:r>
              <a:rPr lang="en-US" sz="2400" dirty="0" smtClean="0"/>
              <a:t>UCSD and Olga no longer formally part of LCM</a:t>
            </a:r>
          </a:p>
          <a:p>
            <a:r>
              <a:rPr lang="en-US" sz="2400" dirty="0" smtClean="0"/>
              <a:t>Everyone feels protected in a safe place, especially our kiddos!</a:t>
            </a:r>
          </a:p>
          <a:p>
            <a:r>
              <a:rPr lang="en-US" sz="2400" dirty="0" smtClean="0"/>
              <a:t>Comunidad/Community involvement and participation</a:t>
            </a:r>
          </a:p>
          <a:p>
            <a:r>
              <a:rPr lang="en-US" sz="2400" dirty="0" smtClean="0"/>
              <a:t>Parent ownership/leadership development</a:t>
            </a:r>
          </a:p>
          <a:p>
            <a:r>
              <a:rPr lang="en-US" sz="2400" dirty="0" smtClean="0"/>
              <a:t>Youth leadership development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31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</a:rPr>
              <a:t>La Clase Mágica y la Comunidad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b="1" dirty="0" smtClean="0"/>
              <a:t>Current dynamics:</a:t>
            </a:r>
          </a:p>
          <a:p>
            <a:pPr fontAlgn="base"/>
            <a:r>
              <a:rPr lang="en-US" dirty="0" smtClean="0"/>
              <a:t>Easter Seals disinvited LCM use of Head Start facilities – “Turning lemons into lemonade”</a:t>
            </a:r>
          </a:p>
          <a:p>
            <a:pPr fontAlgn="base"/>
            <a:r>
              <a:rPr lang="en-US" dirty="0" smtClean="0"/>
              <a:t>Program participants chose to stay in St. Leo’s Kitchen when presented with an opportunity to move to a larger and newer space at St. James Parish</a:t>
            </a:r>
          </a:p>
          <a:p>
            <a:pPr fontAlgn="base"/>
            <a:r>
              <a:rPr lang="en-US" dirty="0" smtClean="0"/>
              <a:t>Holy ground!!! LCM was born at the altar of St. Leo’s Mission</a:t>
            </a:r>
          </a:p>
          <a:p>
            <a:pPr fontAlgn="base"/>
            <a:r>
              <a:rPr lang="en-US" dirty="0" smtClean="0"/>
              <a:t>Good energy!</a:t>
            </a:r>
          </a:p>
          <a:p>
            <a:pPr fontAlgn="base"/>
            <a:r>
              <a:rPr lang="en-US" dirty="0" smtClean="0"/>
              <a:t>Everyone is having fun!</a:t>
            </a:r>
          </a:p>
          <a:p>
            <a:pPr fontAlgn="base"/>
            <a:r>
              <a:rPr lang="en-US" dirty="0" smtClean="0"/>
              <a:t>Everyone feels welcome and at home</a:t>
            </a:r>
          </a:p>
          <a:p>
            <a:pPr fontAlgn="base"/>
            <a:r>
              <a:rPr lang="en-US" dirty="0" smtClean="0"/>
              <a:t>Working towards increased sustainability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</a:rPr>
              <a:t>La Clase Mágica y la Comunidad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600" b="1" dirty="0" smtClean="0"/>
              <a:t>How is LCM Different from other after-school programs?</a:t>
            </a:r>
          </a:p>
          <a:p>
            <a:r>
              <a:rPr lang="en-US" dirty="0" smtClean="0"/>
              <a:t>Welcome all youth and families free of charge</a:t>
            </a:r>
          </a:p>
          <a:p>
            <a:r>
              <a:rPr lang="en-US" dirty="0" smtClean="0"/>
              <a:t>Open door/Inclusive for all youth</a:t>
            </a:r>
          </a:p>
          <a:p>
            <a:r>
              <a:rPr lang="en-US" dirty="0" smtClean="0"/>
              <a:t>Fills the gap of programs with stricter participation guidelines</a:t>
            </a:r>
          </a:p>
          <a:p>
            <a:r>
              <a:rPr lang="en-US" dirty="0" smtClean="0"/>
              <a:t>Students &amp; tutors have access to the Internet and school systems for curriculum, homework, grades, research, etc.</a:t>
            </a:r>
          </a:p>
          <a:p>
            <a:r>
              <a:rPr lang="en-US" dirty="0" smtClean="0"/>
              <a:t>All types of learners are welcome and supported</a:t>
            </a:r>
          </a:p>
          <a:p>
            <a:r>
              <a:rPr lang="en-US" dirty="0" smtClean="0"/>
              <a:t>Use of games for problems solving</a:t>
            </a:r>
          </a:p>
          <a:p>
            <a:r>
              <a:rPr lang="en-US" dirty="0" smtClean="0"/>
              <a:t>Robotics component</a:t>
            </a:r>
          </a:p>
          <a:p>
            <a:r>
              <a:rPr lang="en-US" dirty="0" smtClean="0"/>
              <a:t>All components support LCM student learning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</a:rPr>
              <a:t>La Clase Mágica y la Comunidad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400" b="1" dirty="0" smtClean="0"/>
              <a:t>Success factors:</a:t>
            </a:r>
          </a:p>
          <a:p>
            <a:pPr lvl="0"/>
            <a:r>
              <a:rPr lang="en-US" sz="2600" dirty="0" smtClean="0"/>
              <a:t>Intergenerational learning</a:t>
            </a:r>
          </a:p>
          <a:p>
            <a:pPr lvl="0"/>
            <a:r>
              <a:rPr lang="en-US" sz="2600" dirty="0" smtClean="0"/>
              <a:t>Safe place for our youth</a:t>
            </a:r>
          </a:p>
          <a:p>
            <a:pPr lvl="0"/>
            <a:r>
              <a:rPr lang="en-US" sz="2600" dirty="0" smtClean="0"/>
              <a:t>Strong leadership: Site Coordinator and Assistant Site Coordinator</a:t>
            </a:r>
          </a:p>
          <a:p>
            <a:pPr lvl="1"/>
            <a:r>
              <a:rPr lang="en-US" sz="2600" dirty="0" smtClean="0"/>
              <a:t>Mission Circle Volunteers: “We receive way more than we give.”</a:t>
            </a:r>
          </a:p>
          <a:p>
            <a:pPr lvl="1"/>
            <a:r>
              <a:rPr lang="en-US" sz="2600" dirty="0" smtClean="0"/>
              <a:t>Parent support and involvement</a:t>
            </a:r>
          </a:p>
          <a:p>
            <a:pPr lvl="2"/>
            <a:r>
              <a:rPr lang="en-US" sz="2600" dirty="0" smtClean="0"/>
              <a:t>Monthly Parenting Class, i.e., Pláticas de Mejorar </a:t>
            </a:r>
          </a:p>
          <a:p>
            <a:pPr lvl="0"/>
            <a:r>
              <a:rPr lang="en-US" sz="2600" dirty="0" smtClean="0"/>
              <a:t>Community stewardship model</a:t>
            </a:r>
          </a:p>
          <a:p>
            <a:pPr lvl="0"/>
            <a:r>
              <a:rPr lang="en-US" sz="2600" dirty="0" smtClean="0"/>
              <a:t>Staff deserve a living wage</a:t>
            </a:r>
          </a:p>
          <a:p>
            <a:pPr lvl="0"/>
            <a:r>
              <a:rPr lang="en-US" sz="2600" dirty="0" smtClean="0"/>
              <a:t>Vision to sustain and nurture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10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</a:rPr>
              <a:t>La Clase Mágica y la Comunidad</a:t>
            </a:r>
            <a:endParaRPr lang="en-US" dirty="0"/>
          </a:p>
        </p:txBody>
      </p:sp>
      <p:pic>
        <p:nvPicPr>
          <p:cNvPr id="7" name="Content Placeholder 6" descr="Jan-Jose Checker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08213" y="2371725"/>
            <a:ext cx="4572000" cy="2571750"/>
          </a:xfrm>
        </p:spPr>
      </p:pic>
      <p:pic>
        <p:nvPicPr>
          <p:cNvPr id="9" name="Content Placeholder 8" descr="Halloween Craft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008813" y="2373489"/>
            <a:ext cx="4572000" cy="2568222"/>
          </a:xfrm>
        </p:spPr>
      </p:pic>
      <p:sp>
        <p:nvSpPr>
          <p:cNvPr id="8" name="TextBox 7"/>
          <p:cNvSpPr txBox="1"/>
          <p:nvPr/>
        </p:nvSpPr>
        <p:spPr>
          <a:xfrm>
            <a:off x="2196662" y="5129049"/>
            <a:ext cx="456149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Jan &amp; Jose Playing Checkers Developing Math/ Problem Solving Skills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20910" y="5160579"/>
            <a:ext cx="45930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Making Halloween Crafts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</a:rPr>
              <a:t>La Clase Mágica y la Comunidad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 smtClean="0"/>
              <a:t>Success factors:</a:t>
            </a:r>
          </a:p>
          <a:p>
            <a:pPr lvl="0"/>
            <a:r>
              <a:rPr lang="en-US" sz="2400" dirty="0" smtClean="0"/>
              <a:t>Fund development capabilities are growing</a:t>
            </a:r>
          </a:p>
          <a:p>
            <a:pPr lvl="0"/>
            <a:r>
              <a:rPr lang="en-US" sz="2400" dirty="0" smtClean="0"/>
              <a:t>Strong community collaboration:</a:t>
            </a:r>
          </a:p>
          <a:p>
            <a:pPr lvl="1"/>
            <a:r>
              <a:rPr lang="en-US" sz="2400" dirty="0" smtClean="0"/>
              <a:t>St. James-St. Leo Catholic Community</a:t>
            </a:r>
          </a:p>
          <a:p>
            <a:pPr lvl="1"/>
            <a:r>
              <a:rPr lang="en-US" sz="2400" dirty="0" smtClean="0"/>
              <a:t>St. James Mission Circle</a:t>
            </a:r>
          </a:p>
          <a:p>
            <a:pPr lvl="1"/>
            <a:r>
              <a:rPr lang="en-US" sz="2400" dirty="0" smtClean="0"/>
              <a:t>MiraCosta College Service Learning Program</a:t>
            </a:r>
          </a:p>
          <a:p>
            <a:pPr lvl="1"/>
            <a:r>
              <a:rPr lang="en-US" sz="2400" dirty="0" smtClean="0"/>
              <a:t>Westview High School Robotic Program</a:t>
            </a:r>
          </a:p>
          <a:p>
            <a:pPr lvl="1"/>
            <a:r>
              <a:rPr lang="en-US" sz="2400" dirty="0" smtClean="0"/>
              <a:t>Parents: Campus Supervisors</a:t>
            </a:r>
          </a:p>
          <a:p>
            <a:pPr lvl="0"/>
            <a:r>
              <a:rPr lang="en-US" sz="2400" dirty="0" smtClean="0"/>
              <a:t>Very cost-effective programming</a:t>
            </a:r>
          </a:p>
          <a:p>
            <a:pPr lvl="0"/>
            <a:endParaRPr lang="en-US" sz="2800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10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</a:rPr>
              <a:t>La Clase Mágica y la Comunidad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Future considerations:</a:t>
            </a:r>
          </a:p>
          <a:p>
            <a:r>
              <a:rPr lang="en-US" sz="2400" dirty="0" smtClean="0"/>
              <a:t>LCM Alumni and current member celebration</a:t>
            </a:r>
          </a:p>
          <a:p>
            <a:r>
              <a:rPr lang="en-US" sz="2400" dirty="0" smtClean="0"/>
              <a:t>More effective use of:</a:t>
            </a:r>
          </a:p>
          <a:p>
            <a:pPr lvl="1"/>
            <a:r>
              <a:rPr lang="en-US" sz="2400" dirty="0" smtClean="0"/>
              <a:t>Publicity</a:t>
            </a:r>
          </a:p>
          <a:p>
            <a:pPr lvl="1"/>
            <a:r>
              <a:rPr lang="en-US" sz="2400" dirty="0" smtClean="0"/>
              <a:t>Social media</a:t>
            </a:r>
          </a:p>
          <a:p>
            <a:pPr lvl="1"/>
            <a:r>
              <a:rPr lang="en-US" sz="2400" dirty="0" smtClean="0"/>
              <a:t>LCEG Website</a:t>
            </a:r>
          </a:p>
          <a:p>
            <a:pPr lvl="1"/>
            <a:r>
              <a:rPr lang="en-US" sz="2400" dirty="0" smtClean="0"/>
              <a:t>Direct mail</a:t>
            </a:r>
          </a:p>
          <a:p>
            <a:pPr lvl="1"/>
            <a:r>
              <a:rPr lang="en-US" sz="2400" dirty="0" smtClean="0"/>
              <a:t>One-on-one meetings with funders</a:t>
            </a:r>
          </a:p>
        </p:txBody>
      </p:sp>
    </p:spTree>
    <p:extLst>
      <p:ext uri="{BB962C8B-B14F-4D97-AF65-F5344CB8AC3E}">
        <p14:creationId xmlns:p14="http://schemas.microsoft.com/office/powerpoint/2010/main" val="41578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LCEG Accomplishments to date: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213" y="1600200"/>
            <a:ext cx="9372600" cy="464636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1700" dirty="0" smtClean="0"/>
              <a:t>2016-2017</a:t>
            </a:r>
            <a:r>
              <a:rPr lang="en-US" sz="1700" dirty="0"/>
              <a:t>: Provided over $9,000.00 in college and university scholarships to local </a:t>
            </a:r>
            <a:r>
              <a:rPr lang="en-US" sz="1700" dirty="0" smtClean="0"/>
              <a:t>youth</a:t>
            </a:r>
          </a:p>
          <a:p>
            <a:pPr marL="45720" indent="0">
              <a:buNone/>
            </a:pPr>
            <a:r>
              <a:rPr lang="en-US" sz="1700" dirty="0" smtClean="0"/>
              <a:t>2017: Sponsored “First-ever” Latino Culture Frutos de America Morena Photo Art Exhibit at Solana Beach City Hall by Ms. Karla Ranger Trujillo</a:t>
            </a:r>
          </a:p>
          <a:p>
            <a:pPr marL="45720" indent="0">
              <a:buNone/>
            </a:pPr>
            <a:r>
              <a:rPr lang="en-US" sz="1700" dirty="0" smtClean="0"/>
              <a:t>2017 – Current: Community steward of UCSD La Clase Magica program at St. Leo’s Headstart location</a:t>
            </a:r>
          </a:p>
          <a:p>
            <a:pPr marL="45720" indent="0">
              <a:buNone/>
            </a:pPr>
            <a:r>
              <a:rPr lang="en-US" sz="1700" dirty="0" smtClean="0"/>
              <a:t>2018: Blooms </a:t>
            </a:r>
            <a:r>
              <a:rPr lang="en-US" sz="1700" dirty="0"/>
              <a:t>of </a:t>
            </a:r>
            <a:r>
              <a:rPr lang="en-US" sz="1700" dirty="0" smtClean="0"/>
              <a:t>Brown </a:t>
            </a:r>
            <a:r>
              <a:rPr lang="en-US" sz="1700" dirty="0"/>
              <a:t>America </a:t>
            </a:r>
            <a:r>
              <a:rPr lang="en-US" sz="1700" dirty="0" smtClean="0"/>
              <a:t>Photo Art Exhibit at SB Library by Ms. Karla Ranger Trujillo </a:t>
            </a:r>
          </a:p>
          <a:p>
            <a:pPr marL="45720" indent="0">
              <a:buNone/>
            </a:pPr>
            <a:r>
              <a:rPr lang="en-US" sz="1700" dirty="0" smtClean="0"/>
              <a:t>2018</a:t>
            </a:r>
            <a:r>
              <a:rPr lang="en-US" sz="1700" dirty="0"/>
              <a:t>: Collaborating on a </a:t>
            </a:r>
            <a:r>
              <a:rPr lang="en-US" sz="1700" dirty="0" smtClean="0"/>
              <a:t>Parent </a:t>
            </a:r>
            <a:r>
              <a:rPr lang="en-US" sz="1700" dirty="0"/>
              <a:t>Support Group with the Disconnect Collective called “Platicas Para Emejorar” (Talks to Improve Myself) in conjunction with St. James and St. Leo’s Catholic </a:t>
            </a:r>
            <a:r>
              <a:rPr lang="en-US" sz="1700" dirty="0" smtClean="0"/>
              <a:t>Community</a:t>
            </a:r>
          </a:p>
          <a:p>
            <a:pPr marL="45720" indent="0">
              <a:buNone/>
            </a:pPr>
            <a:r>
              <a:rPr lang="en-US" sz="1700" dirty="0" smtClean="0"/>
              <a:t>2018: Assumed stewardship of LCM with an eye on towards the future of our youth and families</a:t>
            </a:r>
          </a:p>
          <a:p>
            <a:pPr marL="45720" indent="0">
              <a:buNone/>
            </a:pPr>
            <a:endParaRPr lang="en-US" sz="1700" b="1" dirty="0" smtClean="0"/>
          </a:p>
          <a:p>
            <a:pPr marL="45720" indent="0">
              <a:buNone/>
            </a:pPr>
            <a:r>
              <a:rPr lang="en-US" sz="1700" b="1" dirty="0" smtClean="0"/>
              <a:t>Note: As </a:t>
            </a:r>
            <a:r>
              <a:rPr lang="en-US" sz="1700" b="1" dirty="0"/>
              <a:t>of 2018: At least 14 of our </a:t>
            </a:r>
            <a:r>
              <a:rPr lang="en-US" sz="1700" b="1" dirty="0" smtClean="0"/>
              <a:t>youth/H.S. Seniors </a:t>
            </a:r>
            <a:r>
              <a:rPr lang="en-US" sz="1700" b="1" dirty="0"/>
              <a:t>have gone to college or </a:t>
            </a:r>
            <a:r>
              <a:rPr lang="en-US" sz="1700" b="1" dirty="0" smtClean="0"/>
              <a:t>university</a:t>
            </a:r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2391819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s-ES" b="1" dirty="0" smtClean="0">
                <a:solidFill>
                  <a:srgbClr val="002060"/>
                </a:solidFill>
              </a:rPr>
              <a:t>La Clase Mágica y la Comunidad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Q&amp;A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LCM 1on1_Tuto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4978" y="2133599"/>
            <a:ext cx="5094014" cy="38205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</a:rPr>
              <a:t>La Clase Mágica y la Comunidad</a:t>
            </a:r>
            <a:br>
              <a:rPr lang="es-ES" b="1" dirty="0" smtClean="0">
                <a:solidFill>
                  <a:srgbClr val="002060"/>
                </a:solidFill>
              </a:rPr>
            </a:br>
            <a:r>
              <a:rPr lang="es-ES" b="1" dirty="0" smtClean="0">
                <a:solidFill>
                  <a:srgbClr val="002060"/>
                </a:solidFill>
              </a:rPr>
              <a:t>Diversity at work in a safe place.</a:t>
            </a:r>
            <a:endParaRPr lang="en-US" dirty="0"/>
          </a:p>
        </p:txBody>
      </p:sp>
      <p:pic>
        <p:nvPicPr>
          <p:cNvPr id="4" name="Content Placeholder 3" descr="LCM Group 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6913" y="1600200"/>
            <a:ext cx="73152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s-ES" b="1" dirty="0" smtClean="0">
                <a:solidFill>
                  <a:srgbClr val="002060"/>
                </a:solidFill>
              </a:rPr>
              <a:t>La Clase Mágica y la Comunidad</a:t>
            </a:r>
            <a:br>
              <a:rPr lang="es-ES" b="1" dirty="0" smtClean="0">
                <a:solidFill>
                  <a:srgbClr val="002060"/>
                </a:solidFill>
              </a:rPr>
            </a:br>
            <a:r>
              <a:rPr lang="es-ES" b="1" dirty="0" err="1" smtClean="0">
                <a:solidFill>
                  <a:srgbClr val="002060"/>
                </a:solidFill>
              </a:rPr>
              <a:t>Thank</a:t>
            </a:r>
            <a:r>
              <a:rPr lang="es-ES" b="1" dirty="0" smtClean="0">
                <a:solidFill>
                  <a:srgbClr val="002060"/>
                </a:solidFill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</a:rPr>
              <a:t>You</a:t>
            </a:r>
            <a:r>
              <a:rPr lang="es-ES" b="1" dirty="0" smtClean="0">
                <a:solidFill>
                  <a:srgbClr val="002060"/>
                </a:solidFill>
              </a:rPr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LCM Big 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4957" y="1424539"/>
            <a:ext cx="6237170" cy="46778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173255"/>
            <a:ext cx="9372600" cy="1639969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LCEG Mission: </a:t>
            </a:r>
            <a:r>
              <a:rPr lang="en-US" sz="2800" b="1" dirty="0" smtClean="0"/>
              <a:t>To </a:t>
            </a:r>
            <a:r>
              <a:rPr lang="en-US" sz="2800" b="1" dirty="0"/>
              <a:t>support (help) youth and families to achieve their dreams by facilitating unified community collaborations that create positive change.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213" y="1799924"/>
            <a:ext cx="9372600" cy="3915076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en-US" dirty="0" smtClean="0"/>
          </a:p>
          <a:p>
            <a:pPr marL="45720" lvl="0" indent="0">
              <a:buNone/>
            </a:pPr>
            <a:r>
              <a:rPr lang="en-US" sz="2600" dirty="0" smtClean="0"/>
              <a:t>LCM Program Goal: To serve the educational and social needs our underserved youth and families in a culturally sensitive and compassionate manner.</a:t>
            </a:r>
          </a:p>
          <a:p>
            <a:pPr marL="45720" indent="0">
              <a:buNone/>
            </a:pPr>
            <a:r>
              <a:rPr lang="en-US" sz="2600" dirty="0" smtClean="0"/>
              <a:t>“</a:t>
            </a:r>
            <a:r>
              <a:rPr lang="en-US" sz="2600" dirty="0"/>
              <a:t>Be the change you want to see in the world.”</a:t>
            </a:r>
          </a:p>
          <a:p>
            <a:pPr marL="45720" indent="0">
              <a:buNone/>
            </a:pPr>
            <a:r>
              <a:rPr lang="en-US" sz="2600" dirty="0"/>
              <a:t>Outcome: </a:t>
            </a:r>
            <a:r>
              <a:rPr lang="en-US" sz="2600" dirty="0" smtClean="0"/>
              <a:t>To bring educational resources such as technology, fun curriculum, and college students to help children bridge many of the learning barriers minority populations face in the 21st century in a safe learning environment for a  group of youngsters with big dreams. 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</a:rPr>
              <a:t>La Clase Mágica y la Comunidad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Sub-Goals:</a:t>
            </a:r>
          </a:p>
          <a:p>
            <a:r>
              <a:rPr lang="en-US" sz="2400" dirty="0" smtClean="0"/>
              <a:t>Provide a safe environment to support “intergenerational learning”, problem solving, communications and relationship building. </a:t>
            </a:r>
          </a:p>
          <a:p>
            <a:r>
              <a:rPr lang="en-US" sz="2400" dirty="0" smtClean="0"/>
              <a:t>Build self esteem and confidence in our kiddos</a:t>
            </a:r>
          </a:p>
          <a:p>
            <a:r>
              <a:rPr lang="en-US" sz="2400" dirty="0" smtClean="0"/>
              <a:t>Provide parenting guidance and connections</a:t>
            </a:r>
          </a:p>
          <a:p>
            <a:r>
              <a:rPr lang="en-US" sz="2400" dirty="0" smtClean="0"/>
              <a:t>Bring together sectors of the community to work together closely, especially with our</a:t>
            </a:r>
          </a:p>
          <a:p>
            <a:r>
              <a:rPr lang="en-US" sz="2400" dirty="0" smtClean="0"/>
              <a:t>Build longer term sustainability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La Clase Mágica y La Comunidad</a:t>
            </a:r>
            <a:br>
              <a:rPr lang="es-ES" b="1" dirty="0" smtClean="0"/>
            </a:br>
            <a:r>
              <a:rPr lang="es-ES" b="1" dirty="0" smtClean="0"/>
              <a:t>- </a:t>
            </a:r>
            <a:r>
              <a:rPr lang="es-ES" b="1" dirty="0" err="1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2400" dirty="0" smtClean="0"/>
              <a:t>LCM previously under the  of leadership of UCSD School of Communications and Dr. Olga Vasquez, (recently retired) for the past 30 years.</a:t>
            </a:r>
          </a:p>
          <a:p>
            <a:r>
              <a:rPr lang="en-US" sz="2400" dirty="0" smtClean="0"/>
              <a:t>Founded at St. Leo’s Mission in La Colonia de Eden Gardens at the altar.</a:t>
            </a:r>
          </a:p>
          <a:p>
            <a:r>
              <a:rPr lang="en-US" sz="2400" dirty="0" smtClean="0"/>
              <a:t>Mission Circle volunteers have been tutors for kiddos since the 2001.</a:t>
            </a:r>
          </a:p>
          <a:p>
            <a:r>
              <a:rPr lang="en-US" sz="2400" dirty="0" smtClean="0"/>
              <a:t>LCM is a vibrant and vital community resource</a:t>
            </a:r>
          </a:p>
          <a:p>
            <a:pPr lvl="1"/>
            <a:r>
              <a:rPr lang="en-US" sz="2400" dirty="0" smtClean="0"/>
              <a:t>Our </a:t>
            </a:r>
            <a:r>
              <a:rPr lang="en-US" sz="2400" dirty="0" err="1" smtClean="0"/>
              <a:t>comunidad</a:t>
            </a:r>
            <a:r>
              <a:rPr lang="en-US" sz="2400" dirty="0" smtClean="0"/>
              <a:t> has a responsibility to cherish and protect this</a:t>
            </a:r>
          </a:p>
          <a:p>
            <a:pPr lvl="1">
              <a:buNone/>
            </a:pPr>
            <a:r>
              <a:rPr lang="en-US" sz="2400" dirty="0" smtClean="0"/>
              <a:t>precious jewel.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1026" name="Picture 2" descr="C:\Users\Manny\AppData\Local\Microsoft\Windows\INetCache\IE\8SFPOT3D\137954613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851" y="5188943"/>
            <a:ext cx="1074145" cy="1074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72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LCEG Accomplishments Towards Needs Assessment Findings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45720" indent="0">
              <a:buNone/>
            </a:pPr>
            <a:r>
              <a:rPr lang="en-US" sz="2400" dirty="0"/>
              <a:t>2014: Collaborated and conducted a </a:t>
            </a:r>
            <a:r>
              <a:rPr lang="en-US" sz="2400" dirty="0" smtClean="0"/>
              <a:t>“first-ever</a:t>
            </a:r>
            <a:r>
              <a:rPr lang="en-US" sz="2400" dirty="0"/>
              <a:t>” Community Needs </a:t>
            </a:r>
            <a:r>
              <a:rPr lang="en-US" sz="2400" dirty="0" smtClean="0"/>
              <a:t>Assessment Findings </a:t>
            </a:r>
            <a:r>
              <a:rPr lang="en-US" sz="2400" dirty="0"/>
              <a:t>with </a:t>
            </a:r>
            <a:r>
              <a:rPr lang="en-US" sz="2400" dirty="0" smtClean="0"/>
              <a:t>California </a:t>
            </a:r>
            <a:r>
              <a:rPr lang="en-US" sz="2400" dirty="0"/>
              <a:t>State University San Marcos and Santa Fe Christian Schools </a:t>
            </a:r>
            <a:endParaRPr lang="en-US" sz="2400" dirty="0" smtClean="0"/>
          </a:p>
          <a:p>
            <a:pPr marL="45720" indent="0">
              <a:buNone/>
            </a:pPr>
            <a:r>
              <a:rPr lang="en-US" sz="2400" dirty="0" smtClean="0"/>
              <a:t>Met with key stakeholders in our community as well as residents to ask them what they believe that our community needs are</a:t>
            </a:r>
          </a:p>
          <a:p>
            <a:pPr marL="45720" indent="0">
              <a:buNone/>
            </a:pPr>
            <a:r>
              <a:rPr lang="en-US" sz="2400" dirty="0" smtClean="0"/>
              <a:t>Findings…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97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Colonia de Eden Gardens Community Needs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marL="45720" indent="0">
              <a:buNone/>
            </a:pPr>
            <a:r>
              <a:rPr lang="en-US" sz="2400" dirty="0" smtClean="0"/>
              <a:t>Key Findings:</a:t>
            </a:r>
          </a:p>
          <a:p>
            <a:pPr marL="45720" indent="0">
              <a:buNone/>
            </a:pPr>
            <a:r>
              <a:rPr lang="en-US" sz="2400" dirty="0"/>
              <a:t>Area 1 – Children and Youth: Assess the resources and </a:t>
            </a:r>
            <a:r>
              <a:rPr lang="en-US" sz="2400" dirty="0" smtClean="0"/>
              <a:t>opportunities for </a:t>
            </a:r>
            <a:r>
              <a:rPr lang="en-US" sz="2400" dirty="0"/>
              <a:t>children and youth in education, after-school programs, and </a:t>
            </a:r>
            <a:r>
              <a:rPr lang="en-US" sz="2400" dirty="0" smtClean="0"/>
              <a:t>youth leadership</a:t>
            </a:r>
            <a:r>
              <a:rPr lang="en-US" sz="2400" dirty="0"/>
              <a:t>.</a:t>
            </a:r>
          </a:p>
          <a:p>
            <a:pPr marL="45720" indent="0">
              <a:buNone/>
            </a:pPr>
            <a:r>
              <a:rPr lang="en-US" sz="2400" dirty="0"/>
              <a:t>Area 2 – Family and Civic Engagement: Assess the resources </a:t>
            </a:r>
            <a:r>
              <a:rPr lang="en-US" sz="2400" dirty="0" smtClean="0"/>
              <a:t>and opportunities </a:t>
            </a:r>
            <a:r>
              <a:rPr lang="en-US" sz="2400" dirty="0"/>
              <a:t>for parents and families to actively participate </a:t>
            </a:r>
            <a:r>
              <a:rPr lang="en-US" sz="2400" dirty="0" smtClean="0"/>
              <a:t>in education </a:t>
            </a:r>
            <a:r>
              <a:rPr lang="en-US" sz="2400" dirty="0"/>
              <a:t>and the civic affairs of their community.</a:t>
            </a:r>
          </a:p>
          <a:p>
            <a:pPr marL="45720" indent="0">
              <a:buNone/>
            </a:pPr>
            <a:r>
              <a:rPr lang="en-US" sz="2400" dirty="0"/>
              <a:t>Area 3 </a:t>
            </a:r>
            <a:r>
              <a:rPr lang="en-US" sz="2400" dirty="0" smtClean="0"/>
              <a:t>– Social Capital and Community Identity</a:t>
            </a:r>
            <a:r>
              <a:rPr lang="en-US" sz="2400" dirty="0"/>
              <a:t>: Assess </a:t>
            </a:r>
            <a:r>
              <a:rPr lang="en-US" sz="2400" dirty="0" smtClean="0"/>
              <a:t>the opportunities </a:t>
            </a:r>
            <a:r>
              <a:rPr lang="en-US" sz="2400" dirty="0"/>
              <a:t>and resources for celebrating and preserving </a:t>
            </a:r>
            <a:r>
              <a:rPr lang="en-US" sz="2400" dirty="0" smtClean="0"/>
              <a:t>the community’s </a:t>
            </a:r>
            <a:r>
              <a:rPr lang="en-US" sz="2400" dirty="0"/>
              <a:t>culture and history.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2262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Colonia de Eden Gardens Needs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en-US" sz="2800" dirty="0" smtClean="0"/>
              <a:t>Needs Assessment Key Findings Recommendations:</a:t>
            </a:r>
          </a:p>
          <a:p>
            <a:r>
              <a:rPr lang="en-US" sz="2600" dirty="0"/>
              <a:t>Children and Youth: </a:t>
            </a:r>
            <a:r>
              <a:rPr lang="en-US" sz="2600" dirty="0" smtClean="0"/>
              <a:t>Continue </a:t>
            </a:r>
            <a:r>
              <a:rPr lang="en-US" sz="2600" dirty="0"/>
              <a:t>to work with </a:t>
            </a:r>
            <a:r>
              <a:rPr lang="en-US" sz="2600" dirty="0" smtClean="0"/>
              <a:t>local schools in </a:t>
            </a:r>
            <a:r>
              <a:rPr lang="en-US" sz="2600" dirty="0"/>
              <a:t>creating systems for </a:t>
            </a:r>
            <a:r>
              <a:rPr lang="en-US" sz="2600" dirty="0" smtClean="0"/>
              <a:t>better quality </a:t>
            </a:r>
            <a:r>
              <a:rPr lang="en-US" sz="2600" dirty="0"/>
              <a:t>of </a:t>
            </a:r>
            <a:r>
              <a:rPr lang="en-US" sz="2600" dirty="0" smtClean="0"/>
              <a:t>education - Ongoing</a:t>
            </a:r>
          </a:p>
          <a:p>
            <a:r>
              <a:rPr lang="en-US" sz="2600" dirty="0"/>
              <a:t>Family and Civic Engagement: </a:t>
            </a:r>
            <a:r>
              <a:rPr lang="en-US" sz="2600" dirty="0" smtClean="0"/>
              <a:t>Work with </a:t>
            </a:r>
            <a:r>
              <a:rPr lang="en-US" sz="2600" dirty="0"/>
              <a:t>our neighbors </a:t>
            </a:r>
            <a:r>
              <a:rPr lang="en-US" sz="2600" dirty="0" smtClean="0"/>
              <a:t>towards empowering them in our community - Ongoing</a:t>
            </a:r>
          </a:p>
          <a:p>
            <a:r>
              <a:rPr lang="en-US" sz="2600" dirty="0"/>
              <a:t>Social Capital and Community Identity :La Colonia residents recommend continuing to host </a:t>
            </a:r>
            <a:r>
              <a:rPr lang="en-US" sz="2600" dirty="0" smtClean="0"/>
              <a:t>cultural events </a:t>
            </a:r>
            <a:r>
              <a:rPr lang="en-US" sz="2600" dirty="0"/>
              <a:t>and festivals. Music, food and a variety of cultural activities. </a:t>
            </a:r>
            <a:r>
              <a:rPr lang="en-US" sz="2600" dirty="0" smtClean="0"/>
              <a:t>Cultural events </a:t>
            </a:r>
            <a:r>
              <a:rPr lang="en-US" sz="2600" dirty="0"/>
              <a:t>have socio-cultural and economic benefits for the community– </a:t>
            </a:r>
            <a:r>
              <a:rPr lang="en-US" sz="2600" dirty="0" smtClean="0"/>
              <a:t>Dia de los Muertos</a:t>
            </a:r>
          </a:p>
          <a:p>
            <a:r>
              <a:rPr lang="en-US" sz="2600" dirty="0"/>
              <a:t>Social Capital and Community </a:t>
            </a:r>
            <a:r>
              <a:rPr lang="en-US" sz="2600" dirty="0" smtClean="0"/>
              <a:t>Identity: </a:t>
            </a:r>
            <a:r>
              <a:rPr lang="en-US" sz="2600" dirty="0"/>
              <a:t>La Colonia residents recommend creating a cultural center </a:t>
            </a:r>
            <a:r>
              <a:rPr lang="en-US" sz="2600" dirty="0" smtClean="0"/>
              <a:t>or community </a:t>
            </a:r>
            <a:r>
              <a:rPr lang="en-US" sz="2600" dirty="0"/>
              <a:t>space to feature and preserve community history</a:t>
            </a:r>
            <a:r>
              <a:rPr lang="en-US" sz="2600" dirty="0" smtClean="0"/>
              <a:t>. Promoting </a:t>
            </a:r>
            <a:r>
              <a:rPr lang="en-US" sz="2600" dirty="0"/>
              <a:t>cultural diversity will build community </a:t>
            </a:r>
            <a:r>
              <a:rPr lang="en-US" sz="2600" dirty="0" smtClean="0"/>
              <a:t>cohesion. TBD</a:t>
            </a:r>
          </a:p>
        </p:txBody>
      </p:sp>
    </p:spTree>
    <p:extLst>
      <p:ext uri="{BB962C8B-B14F-4D97-AF65-F5344CB8AC3E}">
        <p14:creationId xmlns:p14="http://schemas.microsoft.com/office/powerpoint/2010/main" val="18830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</a:rPr>
              <a:t>La Clase Mágica y la Comunidad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/>
              <a:t>Core Values:</a:t>
            </a:r>
          </a:p>
          <a:p>
            <a:r>
              <a:rPr lang="en-US" dirty="0" smtClean="0"/>
              <a:t>Love</a:t>
            </a:r>
          </a:p>
          <a:p>
            <a:r>
              <a:rPr lang="en-US" dirty="0" smtClean="0"/>
              <a:t>Respect</a:t>
            </a:r>
          </a:p>
          <a:p>
            <a:r>
              <a:rPr lang="en-US" dirty="0" smtClean="0"/>
              <a:t>Kindness</a:t>
            </a:r>
          </a:p>
          <a:p>
            <a:r>
              <a:rPr lang="en-US" dirty="0" smtClean="0"/>
              <a:t>Compassion/Acceptance</a:t>
            </a:r>
          </a:p>
          <a:p>
            <a:r>
              <a:rPr lang="en-US" dirty="0" smtClean="0"/>
              <a:t>Fun &amp; Creative Environment</a:t>
            </a:r>
          </a:p>
          <a:p>
            <a:r>
              <a:rPr lang="en-US" dirty="0" smtClean="0"/>
              <a:t>Nurturing environment</a:t>
            </a:r>
          </a:p>
          <a:p>
            <a:r>
              <a:rPr lang="en-US" dirty="0" smtClean="0"/>
              <a:t>Everyone can be themselves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547212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Important Factors:</a:t>
            </a:r>
          </a:p>
          <a:p>
            <a:r>
              <a:rPr lang="en-US" dirty="0" smtClean="0"/>
              <a:t>Parents w/undocumented immigration Status</a:t>
            </a:r>
          </a:p>
          <a:p>
            <a:r>
              <a:rPr lang="en-US" dirty="0" smtClean="0"/>
              <a:t>Absence of a Living Wage</a:t>
            </a:r>
          </a:p>
          <a:p>
            <a:r>
              <a:rPr lang="en-US" dirty="0" smtClean="0"/>
              <a:t>Lack of affordable housing</a:t>
            </a:r>
          </a:p>
          <a:p>
            <a:r>
              <a:rPr lang="en-US" dirty="0" smtClean="0"/>
              <a:t>Home instability</a:t>
            </a:r>
          </a:p>
          <a:p>
            <a:r>
              <a:rPr lang="en-US" dirty="0" smtClean="0"/>
              <a:t>Gentrification occurring </a:t>
            </a:r>
          </a:p>
          <a:p>
            <a:r>
              <a:rPr lang="en-US" dirty="0" smtClean="0"/>
              <a:t>Families experiencing financial hardships</a:t>
            </a:r>
          </a:p>
          <a:p>
            <a:r>
              <a:rPr lang="en-US" dirty="0" smtClean="0"/>
              <a:t>Non-denominational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0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Children playing education presentation design (cartoon illustration, widescreen)</Template>
  <TotalTime>650</TotalTime>
  <Words>1135</Words>
  <Application>Microsoft Macintosh PowerPoint</Application>
  <PresentationFormat>Widescreen</PresentationFormat>
  <Paragraphs>139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Euphemia</vt:lpstr>
      <vt:lpstr>Wingdings</vt:lpstr>
      <vt:lpstr>Children Playing 16x9</vt:lpstr>
      <vt:lpstr> </vt:lpstr>
      <vt:lpstr>La Clase Mágica y la Comunidad Diversity at work in a safe place.</vt:lpstr>
      <vt:lpstr>LCEG Mission: To support (help) youth and families to achieve their dreams by facilitating unified community collaborations that create positive change.</vt:lpstr>
      <vt:lpstr>La Clase Mágica y la Comunidad</vt:lpstr>
      <vt:lpstr>La Clase Mágica y La Comunidad - History</vt:lpstr>
      <vt:lpstr>LCEG Accomplishments Towards Needs Assessment Findings </vt:lpstr>
      <vt:lpstr>La Colonia de Eden Gardens Community Needs Assessment</vt:lpstr>
      <vt:lpstr>La Colonia de Eden Gardens Needs Assessment</vt:lpstr>
      <vt:lpstr>La Clase Mágica y la Comunidad</vt:lpstr>
      <vt:lpstr>La Clase Mágica y La Comunidad</vt:lpstr>
      <vt:lpstr>La Clase Mágica y la Comunidad</vt:lpstr>
      <vt:lpstr>La Clase Mágica y la Comunidad</vt:lpstr>
      <vt:lpstr>La Clase Mágica y la Comunidad</vt:lpstr>
      <vt:lpstr>La Clase Mágica y la Comunidad</vt:lpstr>
      <vt:lpstr>La Clase Mágica y la Comunidad</vt:lpstr>
      <vt:lpstr>La Clase Mágica y la Comunidad</vt:lpstr>
      <vt:lpstr>La Clase Mágica y la Comunidad</vt:lpstr>
      <vt:lpstr>LCEG Accomplishments to date:</vt:lpstr>
      <vt:lpstr> La Clase Mágica y la Comunidad</vt:lpstr>
      <vt:lpstr> La Clase Mágica y la Comunidad 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Manuel Aguilar</dc:creator>
  <cp:lastModifiedBy>Charles Underwood</cp:lastModifiedBy>
  <cp:revision>52</cp:revision>
  <dcterms:created xsi:type="dcterms:W3CDTF">2018-06-13T16:06:50Z</dcterms:created>
  <dcterms:modified xsi:type="dcterms:W3CDTF">2019-03-15T19:09:45Z</dcterms:modified>
</cp:coreProperties>
</file>